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42970-4668-4F12-BDB3-59912617B4ED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135AC6-E787-46D9-AADE-75462491493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1 i 0 u množenju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93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147248" cy="579520"/>
          </a:xfrm>
        </p:spPr>
        <p:txBody>
          <a:bodyPr>
            <a:normAutofit/>
          </a:bodyPr>
          <a:lstStyle/>
          <a:p>
            <a:r>
              <a:rPr lang="hr-HR" dirty="0" smtClean="0"/>
              <a:t>Množenje je uzastopno zbrajanje istog broja.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Ponovimo!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971600" y="2132856"/>
            <a:ext cx="27363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10+10+10+10+10=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3779912" y="2132856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50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1115617" y="2780928"/>
            <a:ext cx="118127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5</a:t>
            </a:r>
            <a:r>
              <a:rPr lang="hr-HR" dirty="0" smtClean="0"/>
              <a:t>∙</a:t>
            </a:r>
            <a:r>
              <a:rPr lang="hr-HR" dirty="0" smtClean="0">
                <a:solidFill>
                  <a:srgbClr val="FFFF00"/>
                </a:solidFill>
              </a:rPr>
              <a:t>10</a:t>
            </a:r>
            <a:r>
              <a:rPr lang="hr-HR" dirty="0" smtClean="0"/>
              <a:t>=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2339752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50</a:t>
            </a:r>
            <a:endParaRPr lang="hr-HR" dirty="0">
              <a:solidFill>
                <a:srgbClr val="7030A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90261" y="3298371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64956" y="3300028"/>
            <a:ext cx="3277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9512" y="3933056"/>
            <a:ext cx="15267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1. FAKTOR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23728" y="393305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2. FAKTOR</a:t>
            </a:r>
            <a:endParaRPr lang="hr-HR" dirty="0">
              <a:solidFill>
                <a:srgbClr val="FFFF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03848" y="303295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995936" y="2786741"/>
            <a:ext cx="1728192" cy="511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UMNOŽAK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6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  <p:bldP spid="17" grpId="0" animBg="1"/>
      <p:bldP spid="18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19256" cy="939560"/>
          </a:xfrm>
        </p:spPr>
        <p:txBody>
          <a:bodyPr/>
          <a:lstStyle/>
          <a:p>
            <a:r>
              <a:rPr lang="hr-HR" dirty="0" smtClean="0"/>
              <a:t>Ante svaki dan popije čašu mlijeka. Koliko će čaša mlijeka popiti Ante za sedam dana?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 I 0 u množenju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07504" y="2569028"/>
            <a:ext cx="1368152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PONEDJELJAK</a:t>
            </a:r>
            <a:endParaRPr lang="hr-HR" sz="1400" dirty="0"/>
          </a:p>
        </p:txBody>
      </p:sp>
      <p:sp>
        <p:nvSpPr>
          <p:cNvPr id="5" name="Rectangle 4"/>
          <p:cNvSpPr/>
          <p:nvPr/>
        </p:nvSpPr>
        <p:spPr>
          <a:xfrm>
            <a:off x="1619672" y="2574497"/>
            <a:ext cx="911831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UTORAK</a:t>
            </a:r>
            <a:endParaRPr lang="hr-HR" sz="1400" dirty="0"/>
          </a:p>
        </p:txBody>
      </p:sp>
      <p:sp>
        <p:nvSpPr>
          <p:cNvPr id="6" name="Rectangle 5"/>
          <p:cNvSpPr/>
          <p:nvPr/>
        </p:nvSpPr>
        <p:spPr>
          <a:xfrm>
            <a:off x="2627784" y="2569028"/>
            <a:ext cx="1008112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SRIJEDA</a:t>
            </a:r>
            <a:endParaRPr lang="hr-HR" sz="1400" dirty="0"/>
          </a:p>
        </p:txBody>
      </p:sp>
      <p:sp>
        <p:nvSpPr>
          <p:cNvPr id="7" name="Rectangle 6"/>
          <p:cNvSpPr/>
          <p:nvPr/>
        </p:nvSpPr>
        <p:spPr>
          <a:xfrm>
            <a:off x="3779912" y="2569026"/>
            <a:ext cx="1224136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ČETVRTAK</a:t>
            </a:r>
            <a:endParaRPr lang="hr-HR" sz="1400" dirty="0"/>
          </a:p>
        </p:txBody>
      </p:sp>
      <p:sp>
        <p:nvSpPr>
          <p:cNvPr id="8" name="Rectangle 7"/>
          <p:cNvSpPr/>
          <p:nvPr/>
        </p:nvSpPr>
        <p:spPr>
          <a:xfrm>
            <a:off x="5148064" y="2569025"/>
            <a:ext cx="1080120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PETAK</a:t>
            </a:r>
            <a:endParaRPr lang="hr-HR" sz="1400" dirty="0"/>
          </a:p>
        </p:txBody>
      </p:sp>
      <p:sp>
        <p:nvSpPr>
          <p:cNvPr id="9" name="Rectangle 8"/>
          <p:cNvSpPr/>
          <p:nvPr/>
        </p:nvSpPr>
        <p:spPr>
          <a:xfrm>
            <a:off x="6335082" y="2569027"/>
            <a:ext cx="1098679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SUBOTA</a:t>
            </a:r>
            <a:endParaRPr lang="hr-HR" sz="1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6161" y="2574497"/>
            <a:ext cx="1098679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NEDJELJA</a:t>
            </a:r>
            <a:endParaRPr lang="hr-HR" sz="14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1560" y="2276872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2" name="Oval 11"/>
          <p:cNvSpPr/>
          <p:nvPr/>
        </p:nvSpPr>
        <p:spPr>
          <a:xfrm>
            <a:off x="1859563" y="2276872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2915816" y="2263181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4175956" y="2254053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472100" y="2254053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668397" y="2254052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7919476" y="2251243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10" y="3140969"/>
            <a:ext cx="944722" cy="12241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151855"/>
            <a:ext cx="944722" cy="12241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341" y="3151855"/>
            <a:ext cx="944722" cy="12241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19" y="3151855"/>
            <a:ext cx="944722" cy="12241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763" y="3151855"/>
            <a:ext cx="944722" cy="12241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060" y="3140969"/>
            <a:ext cx="944722" cy="122413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000" y="3151855"/>
            <a:ext cx="944722" cy="122413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14910" y="3429000"/>
            <a:ext cx="88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</a:t>
            </a:r>
            <a:r>
              <a:rPr lang="hr-HR" b="1" dirty="0" smtClean="0"/>
              <a:t>1       +      1       +     1      +     1      +      1       +      1       +       1     =</a:t>
            </a:r>
            <a:endParaRPr lang="hr-HR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8820472" y="3284984"/>
            <a:ext cx="3235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27" name="Rectangle 26"/>
          <p:cNvSpPr/>
          <p:nvPr/>
        </p:nvSpPr>
        <p:spPr>
          <a:xfrm>
            <a:off x="787273" y="4581128"/>
            <a:ext cx="9044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7∙1=</a:t>
            </a:r>
            <a:endParaRPr lang="hr-HR" dirty="0"/>
          </a:p>
        </p:txBody>
      </p:sp>
      <p:sp>
        <p:nvSpPr>
          <p:cNvPr id="28" name="Rectangle 27"/>
          <p:cNvSpPr/>
          <p:nvPr/>
        </p:nvSpPr>
        <p:spPr>
          <a:xfrm>
            <a:off x="1691681" y="4581128"/>
            <a:ext cx="720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29" name="Rectangle 28"/>
          <p:cNvSpPr/>
          <p:nvPr/>
        </p:nvSpPr>
        <p:spPr>
          <a:xfrm>
            <a:off x="2779341" y="5445224"/>
            <a:ext cx="590549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Ako je jedan </a:t>
            </a:r>
            <a:r>
              <a:rPr lang="hr-HR" b="1" dirty="0" smtClean="0">
                <a:solidFill>
                  <a:srgbClr val="FF0000"/>
                </a:solidFill>
              </a:rPr>
              <a:t>faktor</a:t>
            </a:r>
            <a:r>
              <a:rPr lang="hr-HR" b="1" dirty="0" smtClean="0"/>
              <a:t> u množenju broj </a:t>
            </a:r>
            <a:r>
              <a:rPr lang="hr-HR" b="1" dirty="0" smtClean="0">
                <a:solidFill>
                  <a:srgbClr val="FF0000"/>
                </a:solidFill>
              </a:rPr>
              <a:t>1</a:t>
            </a:r>
            <a:r>
              <a:rPr lang="hr-HR" b="1" dirty="0" smtClean="0"/>
              <a:t>, </a:t>
            </a:r>
            <a:r>
              <a:rPr lang="hr-HR" b="1" dirty="0" smtClean="0">
                <a:solidFill>
                  <a:srgbClr val="FF0000"/>
                </a:solidFill>
              </a:rPr>
              <a:t>umnožak je jednak drugom faktoru.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15816" y="4581128"/>
            <a:ext cx="9044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</a:t>
            </a:r>
            <a:r>
              <a:rPr lang="hr-HR" dirty="0" smtClean="0"/>
              <a:t>∙7=</a:t>
            </a:r>
            <a:endParaRPr lang="hr-HR" dirty="0"/>
          </a:p>
        </p:txBody>
      </p:sp>
      <p:sp>
        <p:nvSpPr>
          <p:cNvPr id="31" name="Rectangle 30"/>
          <p:cNvSpPr/>
          <p:nvPr/>
        </p:nvSpPr>
        <p:spPr>
          <a:xfrm>
            <a:off x="3847201" y="4581128"/>
            <a:ext cx="720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86" y="-9797"/>
            <a:ext cx="1056237" cy="142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76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19256" cy="939560"/>
          </a:xfrm>
        </p:spPr>
        <p:txBody>
          <a:bodyPr/>
          <a:lstStyle/>
          <a:p>
            <a:r>
              <a:rPr lang="hr-HR" dirty="0" smtClean="0"/>
              <a:t>Lucija ne voli i ne pije mlijeko. Koliko će čaša mlijeka popiti Lucija za sedam dana?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 I 0 u množenju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07504" y="2569028"/>
            <a:ext cx="1368152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PONEDJELJAK</a:t>
            </a:r>
            <a:endParaRPr lang="hr-HR" sz="1400" dirty="0"/>
          </a:p>
        </p:txBody>
      </p:sp>
      <p:sp>
        <p:nvSpPr>
          <p:cNvPr id="5" name="Rectangle 4"/>
          <p:cNvSpPr/>
          <p:nvPr/>
        </p:nvSpPr>
        <p:spPr>
          <a:xfrm>
            <a:off x="1619672" y="2574497"/>
            <a:ext cx="911831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UTORAK</a:t>
            </a:r>
            <a:endParaRPr lang="hr-HR" sz="1400" dirty="0"/>
          </a:p>
        </p:txBody>
      </p:sp>
      <p:sp>
        <p:nvSpPr>
          <p:cNvPr id="6" name="Rectangle 5"/>
          <p:cNvSpPr/>
          <p:nvPr/>
        </p:nvSpPr>
        <p:spPr>
          <a:xfrm>
            <a:off x="2627784" y="2569028"/>
            <a:ext cx="1008112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SRIJEDA</a:t>
            </a:r>
            <a:endParaRPr lang="hr-HR" sz="1400" dirty="0"/>
          </a:p>
        </p:txBody>
      </p:sp>
      <p:sp>
        <p:nvSpPr>
          <p:cNvPr id="7" name="Rectangle 6"/>
          <p:cNvSpPr/>
          <p:nvPr/>
        </p:nvSpPr>
        <p:spPr>
          <a:xfrm>
            <a:off x="3779912" y="2569026"/>
            <a:ext cx="1224136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ČETVRTAK</a:t>
            </a:r>
            <a:endParaRPr lang="hr-HR" sz="1400" dirty="0"/>
          </a:p>
        </p:txBody>
      </p:sp>
      <p:sp>
        <p:nvSpPr>
          <p:cNvPr id="8" name="Rectangle 7"/>
          <p:cNvSpPr/>
          <p:nvPr/>
        </p:nvSpPr>
        <p:spPr>
          <a:xfrm>
            <a:off x="5148064" y="2569025"/>
            <a:ext cx="1080120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PETAK</a:t>
            </a:r>
            <a:endParaRPr lang="hr-HR" sz="1400" dirty="0"/>
          </a:p>
        </p:txBody>
      </p:sp>
      <p:sp>
        <p:nvSpPr>
          <p:cNvPr id="9" name="Rectangle 8"/>
          <p:cNvSpPr/>
          <p:nvPr/>
        </p:nvSpPr>
        <p:spPr>
          <a:xfrm>
            <a:off x="6335082" y="2569027"/>
            <a:ext cx="1098679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SUBOTA</a:t>
            </a:r>
            <a:endParaRPr lang="hr-HR" sz="1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6161" y="2574497"/>
            <a:ext cx="1098679" cy="41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FF0000"/>
                </a:solidFill>
              </a:rPr>
              <a:t>NEDJELJA</a:t>
            </a:r>
            <a:endParaRPr lang="hr-HR" sz="14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1560" y="2276872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2" name="Oval 11"/>
          <p:cNvSpPr/>
          <p:nvPr/>
        </p:nvSpPr>
        <p:spPr>
          <a:xfrm>
            <a:off x="1859563" y="2276872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2915816" y="2263181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4175956" y="2254053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472100" y="2254053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6668397" y="2254052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7919476" y="2251243"/>
            <a:ext cx="432048" cy="292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10" y="3140969"/>
            <a:ext cx="944722" cy="122413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151855"/>
            <a:ext cx="944722" cy="12241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341" y="3151855"/>
            <a:ext cx="944722" cy="122413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19" y="3151855"/>
            <a:ext cx="944722" cy="12241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763" y="3151855"/>
            <a:ext cx="944722" cy="12241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060" y="3140969"/>
            <a:ext cx="944722" cy="122413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000" y="3151855"/>
            <a:ext cx="944722" cy="122413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14910" y="3429000"/>
            <a:ext cx="88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</a:t>
            </a:r>
            <a:r>
              <a:rPr lang="hr-HR" b="1" dirty="0"/>
              <a:t>0</a:t>
            </a:r>
            <a:r>
              <a:rPr lang="hr-HR" b="1" dirty="0" smtClean="0"/>
              <a:t>       +      0       +     0      +     0      +      0       +      0       +       0     =</a:t>
            </a:r>
            <a:endParaRPr lang="hr-HR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8820472" y="3284984"/>
            <a:ext cx="3235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7273" y="4581128"/>
            <a:ext cx="9044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7∙0=</a:t>
            </a:r>
            <a:endParaRPr lang="hr-HR" dirty="0"/>
          </a:p>
        </p:txBody>
      </p:sp>
      <p:sp>
        <p:nvSpPr>
          <p:cNvPr id="28" name="Rectangle 27"/>
          <p:cNvSpPr/>
          <p:nvPr/>
        </p:nvSpPr>
        <p:spPr>
          <a:xfrm>
            <a:off x="1691681" y="4581128"/>
            <a:ext cx="720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79341" y="5445224"/>
            <a:ext cx="590549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Ako je jedan </a:t>
            </a:r>
            <a:r>
              <a:rPr lang="hr-HR" b="1" dirty="0" smtClean="0">
                <a:solidFill>
                  <a:srgbClr val="FF0000"/>
                </a:solidFill>
              </a:rPr>
              <a:t>faktor</a:t>
            </a:r>
            <a:r>
              <a:rPr lang="hr-HR" b="1" dirty="0" smtClean="0"/>
              <a:t> u množenju </a:t>
            </a:r>
            <a:r>
              <a:rPr lang="hr-HR" b="1" dirty="0">
                <a:solidFill>
                  <a:srgbClr val="FF0000"/>
                </a:solidFill>
              </a:rPr>
              <a:t>0</a:t>
            </a:r>
            <a:r>
              <a:rPr lang="hr-HR" b="1" dirty="0" smtClean="0"/>
              <a:t>, </a:t>
            </a:r>
            <a:r>
              <a:rPr lang="hr-HR" b="1" dirty="0" smtClean="0">
                <a:solidFill>
                  <a:srgbClr val="FF0000"/>
                </a:solidFill>
              </a:rPr>
              <a:t>umnožak je jednak 0.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15816" y="4581128"/>
            <a:ext cx="9044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0∙7=</a:t>
            </a:r>
            <a:endParaRPr lang="hr-HR" dirty="0"/>
          </a:p>
        </p:txBody>
      </p:sp>
      <p:sp>
        <p:nvSpPr>
          <p:cNvPr id="31" name="Rectangle 30"/>
          <p:cNvSpPr/>
          <p:nvPr/>
        </p:nvSpPr>
        <p:spPr>
          <a:xfrm>
            <a:off x="3847201" y="4581128"/>
            <a:ext cx="720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0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61" y="5207"/>
            <a:ext cx="1127684" cy="140757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148064" y="4581128"/>
            <a:ext cx="101242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10∙0=</a:t>
            </a:r>
            <a:endParaRPr lang="hr-HR" dirty="0"/>
          </a:p>
        </p:txBody>
      </p:sp>
      <p:sp>
        <p:nvSpPr>
          <p:cNvPr id="35" name="Rectangle 34"/>
          <p:cNvSpPr/>
          <p:nvPr/>
        </p:nvSpPr>
        <p:spPr>
          <a:xfrm>
            <a:off x="6221079" y="4581128"/>
            <a:ext cx="720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186940" y="4581128"/>
            <a:ext cx="101242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0∙10=</a:t>
            </a:r>
            <a:endParaRPr lang="hr-HR" dirty="0"/>
          </a:p>
        </p:txBody>
      </p:sp>
      <p:sp>
        <p:nvSpPr>
          <p:cNvPr id="37" name="Rectangle 36"/>
          <p:cNvSpPr/>
          <p:nvPr/>
        </p:nvSpPr>
        <p:spPr>
          <a:xfrm>
            <a:off x="8199361" y="4587721"/>
            <a:ext cx="7200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8974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643192" cy="122759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Učenici Mateo, Marko i Filip poslali su učiteljici po jednu razglednicu. Koliko je učiteljica primila razglednica?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 i 0 u množenju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80929"/>
            <a:ext cx="1409524" cy="1512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092" y="2780929"/>
            <a:ext cx="1419048" cy="1512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80930"/>
            <a:ext cx="1447619" cy="1512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09705"/>
            <a:ext cx="539157" cy="3673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43" y="3209491"/>
            <a:ext cx="539157" cy="367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09491"/>
            <a:ext cx="539157" cy="3673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53146" y="4437112"/>
            <a:ext cx="137737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1+1+1=</a:t>
            </a:r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2335021" y="4437112"/>
            <a:ext cx="72481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3995937" y="4437112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3∙1=</a:t>
            </a:r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4860033" y="4437112"/>
            <a:ext cx="72481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1907704" y="5373216"/>
            <a:ext cx="66247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ODGOVOR: Učiteljica je primila tri razglednice.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5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223224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Na satu tjelesne i zdravstvene kulture Ana, Antonela i Anamarija gađale su čunjeve loptom. Prva je gađala Ana i nije pogodila, učiteljica je zapisala 0 bodova. Druga je gađala Antonela, ona također nije pogodila i učiteljica je zapisala 0 bodova. Treća je gađala Anamarija isto nije pogodila i učiteljica je zapisala 0 bodova. Koliko su bodova zajedno na kraju imale Ana, Antonela i Anamarija?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 i 0 u množenju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68960"/>
            <a:ext cx="4314286" cy="34882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1600" y="3573016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Ana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971600" y="4013448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Antonela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971600" y="4521683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Anamarija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2483768" y="3573016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9" name="Rectangle 8"/>
          <p:cNvSpPr/>
          <p:nvPr/>
        </p:nvSpPr>
        <p:spPr>
          <a:xfrm>
            <a:off x="2483768" y="40134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2483903" y="4521683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4932040" y="3284984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0+0+0=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6372200" y="328498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4932040" y="4157464"/>
            <a:ext cx="936104" cy="50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3∙0=</a:t>
            </a:r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5899821" y="4157463"/>
            <a:ext cx="648072" cy="50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>
            <a:off x="4932040" y="5013176"/>
            <a:ext cx="40324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Ana, Antonela i Anamarija su zajedno imale 0 bodova.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27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335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1 i 0 u množenju</vt:lpstr>
      <vt:lpstr>Ponovimo!</vt:lpstr>
      <vt:lpstr>1 I 0 u množenju</vt:lpstr>
      <vt:lpstr>1 I 0 u množenju</vt:lpstr>
      <vt:lpstr>1 i 0 u množenju</vt:lpstr>
      <vt:lpstr>1 i 0 u množenju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i 0 u množenju</dc:title>
  <dc:creator>JOSIPA</dc:creator>
  <cp:lastModifiedBy>JOSIPA</cp:lastModifiedBy>
  <cp:revision>8</cp:revision>
  <dcterms:created xsi:type="dcterms:W3CDTF">2020-04-19T12:09:22Z</dcterms:created>
  <dcterms:modified xsi:type="dcterms:W3CDTF">2020-04-19T13:30:48Z</dcterms:modified>
</cp:coreProperties>
</file>